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4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Выручка</c:v>
                </c:pt>
              </c:strCache>
            </c:strRef>
          </c:tx>
          <c:spPr>
            <a:solidFill>
              <a:srgbClr val="FF6B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Пн</c:v>
                  </c:pt>
                  <c:pt idx="1">
                    <c:v>Вт</c:v>
                  </c:pt>
                  <c:pt idx="2">
                    <c:v>Ср</c:v>
                  </c:pt>
                  <c:pt idx="3">
                    <c:v>Чт</c:v>
                  </c:pt>
                  <c:pt idx="4">
                    <c:v>Пт</c:v>
                  </c:pt>
                  <c:pt idx="5">
                    <c:v>Сб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320</c:v>
                </c:pt>
                <c:pt idx="1">
                  <c:v>415</c:v>
                </c:pt>
                <c:pt idx="2">
                  <c:v>380</c:v>
                </c:pt>
                <c:pt idx="3">
                  <c:v>510</c:v>
                </c:pt>
                <c:pt idx="4">
                  <c:v>485</c:v>
                </c:pt>
                <c:pt idx="5">
                  <c:v>290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A1A1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w="6350" cap="flat">
              <a:solidFill>
                <a:srgbClr val="E5E7E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Заказов</c:v>
                </c:pt>
              </c:strCache>
            </c:strRef>
          </c:tx>
          <c:spPr>
            <a:solidFill>
              <a:srgbClr val="FF6B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A1A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Алибек</c:v>
                  </c:pt>
                  <c:pt idx="1">
                    <c:v>Дамир</c:v>
                  </c:pt>
                  <c:pt idx="2">
                    <c:v>Ержан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18</c:v>
                </c:pt>
                <c:pt idx="1">
                  <c:v>14</c:v>
                </c:pt>
                <c:pt idx="2">
                  <c:v>11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A1A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A1A1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5E7E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Оценка</c:v>
                </c:pt>
              </c:strCache>
            </c:strRef>
          </c:tx>
          <c:spPr>
            <a:solidFill>
              <a:srgbClr val="E55A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A1A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Алибек</c:v>
                  </c:pt>
                  <c:pt idx="1">
                    <c:v>Дамир</c:v>
                  </c:pt>
                  <c:pt idx="2">
                    <c:v>Ержан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4.8</c:v>
                </c:pt>
                <c:pt idx="1">
                  <c:v>4.5</c:v>
                </c:pt>
                <c:pt idx="2">
                  <c:v>4.2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A1A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A1A1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5"/>
          <c:min val="3.5"/>
        </c:scaling>
        <c:delete val="0"/>
        <c:axPos val="b"/>
        <c:majorGridlines>
          <c:spPr>
            <a:ln w="6350" cap="flat">
              <a:solidFill>
                <a:srgbClr val="E5E7E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Сервис</c:v>
                </c:pt>
              </c:strCache>
            </c:strRef>
          </c:tx>
          <c:spPr>
            <a:solidFill>
              <a:srgbClr val="FF6B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Янв</c:v>
                  </c:pt>
                  <c:pt idx="1">
                    <c:v>Фев</c:v>
                  </c:pt>
                  <c:pt idx="2">
                    <c:v>Мар</c:v>
                  </c:pt>
                  <c:pt idx="3">
                    <c:v>Апр</c:v>
                  </c:pt>
                  <c:pt idx="4">
                    <c:v>Май</c:v>
                  </c:pt>
                  <c:pt idx="5">
                    <c:v>Июн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850</c:v>
                </c:pt>
                <c:pt idx="1">
                  <c:v>920</c:v>
                </c:pt>
                <c:pt idx="2">
                  <c:v>1050</c:v>
                </c:pt>
                <c:pt idx="3">
                  <c:v>980</c:v>
                </c:pt>
                <c:pt idx="4">
                  <c:v>1120</c:v>
                </c:pt>
                <c:pt idx="5">
                  <c:v>1380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Запчасти</c:v>
                </c:pt>
              </c:strCache>
            </c:strRef>
          </c:tx>
          <c:spPr>
            <a:solidFill>
              <a:srgbClr val="FFE5D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Янв</c:v>
                  </c:pt>
                  <c:pt idx="1">
                    <c:v>Фев</c:v>
                  </c:pt>
                  <c:pt idx="2">
                    <c:v>Мар</c:v>
                  </c:pt>
                  <c:pt idx="3">
                    <c:v>Апр</c:v>
                  </c:pt>
                  <c:pt idx="4">
                    <c:v>Май</c:v>
                  </c:pt>
                  <c:pt idx="5">
                    <c:v>Июн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320</c:v>
                </c:pt>
                <c:pt idx="1">
                  <c:v>410</c:v>
                </c:pt>
                <c:pt idx="2">
                  <c:v>480</c:v>
                </c:pt>
                <c:pt idx="3">
                  <c:v>520</c:v>
                </c:pt>
                <c:pt idx="4">
                  <c:v>610</c:v>
                </c:pt>
                <c:pt idx="5">
                  <c:v>740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A1A1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5E7E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chart" Target="/ppt/charts/chart3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0" y="-914400"/>
            <a:ext cx="4114800" cy="4114800"/>
          </a:xfrm>
          <a:prstGeom prst="ellipse">
            <a:avLst/>
          </a:prstGeom>
          <a:solidFill>
            <a:srgbClr val="FF6B00">
              <a:alpha val="1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0" y="2743200"/>
            <a:ext cx="2743200" cy="2743200"/>
          </a:xfrm>
          <a:prstGeom prst="ellipse">
            <a:avLst/>
          </a:prstGeom>
          <a:solidFill>
            <a:srgbClr val="FF6B00">
              <a:alpha val="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548640"/>
            <a:ext cx="457200" cy="4572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5486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!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097280" y="54864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</a:rPr>
              <a:t>Просто делай!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1554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500" kern="0" dirty="0">
                <a:solidFill>
                  <a:srgbClr val="FF6B00"/>
                </a:solidFill>
              </a:rPr>
              <a:t>ИТ-ИНФРАСТРУКТУРА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965960"/>
            <a:ext cx="77724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1A1A1A"/>
                </a:solidFill>
              </a:rPr>
              <a:t>Автосервис китайских</a:t>
            </a:r>
            <a:endParaRPr lang="en-US" sz="42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1A1A1A"/>
                </a:solidFill>
              </a:rPr>
              <a:t>электромобилей</a:t>
            </a:r>
            <a:endParaRPr lang="en-US" sz="4200" dirty="0"/>
          </a:p>
        </p:txBody>
      </p:sp>
      <p:sp>
        <p:nvSpPr>
          <p:cNvPr id="9" name="Shape 7"/>
          <p:cNvSpPr/>
          <p:nvPr/>
        </p:nvSpPr>
        <p:spPr>
          <a:xfrm>
            <a:off x="548640" y="3520440"/>
            <a:ext cx="548640" cy="54864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657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6B7280"/>
                </a:solidFill>
              </a:rPr>
              <a:t>Архитектура · Контроль в реальном времени · Аналитика для собственника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45720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г. Алма-Ата, Казахстан  |  2026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00"/>
                </a:solidFill>
              </a:rPr>
              <a:t>Просто делай!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286000" y="0"/>
            <a:ext cx="676656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A1A1A"/>
                </a:solidFill>
              </a:rPr>
              <a:t>ПЛАН ВНЕДРЕНИЯ — 3 ЭТАПА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777240"/>
            <a:ext cx="2743200" cy="40233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777240"/>
            <a:ext cx="2743200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77724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</a:rPr>
              <a:t>ЭТАП 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554480" y="777240"/>
            <a:ext cx="137160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Недели 1–3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74320" y="13716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</a:rPr>
              <a:t>Фундамент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196596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187452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Установка РемОнлайн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" y="251460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242316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Настройка СРМ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306324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4360" y="297180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Подключение каналов связи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57200" y="361188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94360" y="352044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Базовые заказ-наряды и склад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325880" y="4160520"/>
            <a:ext cx="640080" cy="457200"/>
          </a:xfrm>
          <a:prstGeom prst="ellipse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325880" y="41605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3200400" y="777240"/>
            <a:ext cx="2743200" cy="40233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00400" y="777240"/>
            <a:ext cx="2743200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337560" y="77724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</a:rPr>
              <a:t>ЭТАП 2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480560" y="777240"/>
            <a:ext cx="137160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Недели 4–7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200400" y="13716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</a:rPr>
              <a:t>Автоматизация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383280" y="196596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520440" y="187452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Развёртывание n8n на VPS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383280" y="251460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520440" y="242316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Интеграции: СРМ ↔ РемОнлайн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383280" y="306324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20440" y="297180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Уведомления клиентам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3383280" y="361188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520440" y="352044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Утренний дашборд собственника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4251960" y="4160520"/>
            <a:ext cx="640080" cy="457200"/>
          </a:xfrm>
          <a:prstGeom prst="ellipse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251960" y="41605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37" name="Shape 35"/>
          <p:cNvSpPr/>
          <p:nvPr/>
        </p:nvSpPr>
        <p:spPr>
          <a:xfrm>
            <a:off x="6126480" y="777240"/>
            <a:ext cx="2743200" cy="40233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6126480" y="777240"/>
            <a:ext cx="2743200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263640" y="77724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</a:rPr>
              <a:t>ЭТАП 3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7406640" y="777240"/>
            <a:ext cx="137160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Недели 8–12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6126480" y="13716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</a:rPr>
              <a:t>Учёт и аналитика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09360" y="196596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446520" y="187452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Внедрение 1С:УНФ (Казахстан)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6309360" y="251460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446520" y="242316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Синхронизация с 1С:Бухгалтерия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6309360" y="306324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446520" y="297180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Настройка НДС 16% / ФНО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6309360" y="3611880"/>
            <a:ext cx="54864" cy="2743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446520" y="3520440"/>
            <a:ext cx="233172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Дашборд P&amp;L и KPI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7178040" y="4160520"/>
            <a:ext cx="640080" cy="457200"/>
          </a:xfrm>
          <a:prstGeom prst="ellipse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178040" y="41605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52" name="Shape 50"/>
          <p:cNvSpPr/>
          <p:nvPr/>
        </p:nvSpPr>
        <p:spPr>
          <a:xfrm>
            <a:off x="2999232" y="2743200"/>
            <a:ext cx="228600" cy="0"/>
          </a:xfrm>
          <a:prstGeom prst="line">
            <a:avLst/>
          </a:prstGeom>
          <a:noFill/>
          <a:ln w="25400">
            <a:solidFill>
              <a:srgbClr val="FF6B0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5925312" y="2743200"/>
            <a:ext cx="228600" cy="0"/>
          </a:xfrm>
          <a:prstGeom prst="line">
            <a:avLst/>
          </a:prstGeom>
          <a:noFill/>
          <a:ln w="25400">
            <a:solidFill>
              <a:srgbClr val="FF6B0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</a:rPr>
              <a:t>Общий срок внедрения: 10–12 недель  |  Ввод в эксплуатацию по этапам без остановки бизнеса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1371600"/>
            <a:ext cx="4572000" cy="4572000"/>
          </a:xfrm>
          <a:prstGeom prst="ellipse">
            <a:avLst/>
          </a:prstGeom>
          <a:solidFill>
            <a:srgbClr val="FF6B00">
              <a:alpha val="1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3200400"/>
            <a:ext cx="2743200" cy="2743200"/>
          </a:xfrm>
          <a:prstGeom prst="ellipse">
            <a:avLst/>
          </a:prstGeom>
          <a:solidFill>
            <a:srgbClr val="FF6B00">
              <a:alpha val="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548640"/>
            <a:ext cx="457200" cy="4572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5486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!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097280" y="54864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</a:rPr>
              <a:t>Просто делай!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14173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500" kern="0" dirty="0">
                <a:solidFill>
                  <a:srgbClr val="FF6B00"/>
                </a:solidFill>
              </a:rPr>
              <a:t>РЕЗУЛЬТАТ ДЛЯ СОБСТВЕННИКА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783080"/>
            <a:ext cx="77724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1A1A1A"/>
                </a:solidFill>
              </a:rPr>
              <a:t>Полный контроль</a:t>
            </a:r>
            <a:endParaRPr lang="en-US" sz="38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1A1A1A"/>
                </a:solidFill>
              </a:rPr>
              <a:t>бизнеса с телефона</a:t>
            </a:r>
            <a:endParaRPr lang="en-US" sz="3800" dirty="0"/>
          </a:p>
        </p:txBody>
      </p:sp>
      <p:sp>
        <p:nvSpPr>
          <p:cNvPr id="9" name="Shape 7"/>
          <p:cNvSpPr/>
          <p:nvPr/>
        </p:nvSpPr>
        <p:spPr>
          <a:xfrm>
            <a:off x="548640" y="3520440"/>
            <a:ext cx="548640" cy="54864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3703320"/>
            <a:ext cx="164592" cy="164592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36576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Все заказы, мастера и деньги — в одном дашборде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995928"/>
            <a:ext cx="164592" cy="164592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395020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Автоматические алерты при задержках и нехватке запчастей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4288536"/>
            <a:ext cx="164592" cy="164592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242816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Полный бухгалтерский учёт по законодательству Казахстана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581144"/>
            <a:ext cx="164592" cy="164592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453542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Масштабирование: магазин запчастей и продажа авто без смены системы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00"/>
                </a:solidFill>
              </a:rPr>
              <a:t>Просто делай!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286000" y="0"/>
            <a:ext cx="676656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A1A1A"/>
                </a:solidFill>
              </a:rPr>
              <a:t>ОБЩАЯ АРХИТЕКТУРА ИТ-ИНФРАСТРУКТУРЫ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777240"/>
            <a:ext cx="137160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0" y="777240"/>
            <a:ext cx="64008" cy="6858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" y="777240"/>
            <a:ext cx="1280160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1A"/>
                </a:solidFill>
              </a:rPr>
              <a:t>КЛИЕНТСКИЙ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1A1A1A"/>
                </a:solidFill>
              </a:rPr>
              <a:t>КАНАЛ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0" y="1600200"/>
            <a:ext cx="137160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1600200"/>
            <a:ext cx="64008" cy="6858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" y="1600200"/>
            <a:ext cx="1280160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1A"/>
                </a:solidFill>
              </a:rPr>
              <a:t>ИНТЕГРАЦИЯ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0" y="2423160"/>
            <a:ext cx="137160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2423160"/>
            <a:ext cx="64008" cy="6858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440" y="2423160"/>
            <a:ext cx="1280160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1A"/>
                </a:solidFill>
              </a:rPr>
              <a:t>ФРОНТ-ОФИС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0" y="3246120"/>
            <a:ext cx="137160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246120"/>
            <a:ext cx="64008" cy="6858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" y="3246120"/>
            <a:ext cx="1280160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1A"/>
                </a:solidFill>
              </a:rPr>
              <a:t>БЭК-ОФИС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0" y="4069080"/>
            <a:ext cx="137160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4069080"/>
            <a:ext cx="64008" cy="6858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" y="4069080"/>
            <a:ext cx="1280160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1A"/>
                </a:solidFill>
              </a:rPr>
              <a:t>ХРАНИЛИЩЕ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554480" y="82296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25D366"/>
          </a:solidFill>
          <a:ln w="12700">
            <a:solidFill>
              <a:srgbClr val="25D36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627632" y="89611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627632" y="89611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5D366"/>
                </a:solidFill>
              </a:rPr>
              <a:t>💬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167128" y="86868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WhatsApp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167128" y="112014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Telegram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840480" y="82296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374151"/>
          </a:solidFill>
          <a:ln w="12700">
            <a:solidFill>
              <a:srgbClr val="374151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913632" y="89611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913632" y="89611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74151"/>
                </a:solidFill>
              </a:rPr>
              <a:t>☎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453128" y="86868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Сайт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453128" y="112014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Звонок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126480" y="82296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199632" y="89611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199632" y="89611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B7280"/>
                </a:solidFill>
              </a:rPr>
              <a:t>📍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739128" y="86868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Офлайн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6739128" y="112014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Приезд клиента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1554480" y="1645920"/>
            <a:ext cx="6492240" cy="594360"/>
          </a:xfrm>
          <a:prstGeom prst="roundRect">
            <a:avLst>
              <a:gd name="adj" fmla="val 12308"/>
            </a:avLst>
          </a:prstGeom>
          <a:solidFill>
            <a:srgbClr val="EA4B71"/>
          </a:solidFill>
          <a:ln w="12700">
            <a:solidFill>
              <a:srgbClr val="EA4B71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627632" y="1719072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627632" y="17190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A4B71"/>
                </a:solidFill>
              </a:rPr>
              <a:t>n8n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2194560" y="16916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Оркестратор бизнес-процессов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2194560" y="1947672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Роутинг · Триггеры · Уведомления · Интеграции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1554480" y="246888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4B5563"/>
          </a:solidFill>
          <a:ln w="12700">
            <a:solidFill>
              <a:srgbClr val="4B5563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627632" y="254203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627632" y="254203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B5563"/>
                </a:solidFill>
              </a:rPr>
              <a:t>CRM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2167128" y="251460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СРМ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2167128" y="276606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клиенты, лиды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840480" y="246888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FF6F00"/>
          </a:solidFill>
          <a:ln w="12700">
            <a:solidFill>
              <a:srgbClr val="FF6F0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3913632" y="254203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913632" y="254203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6F00"/>
                </a:solidFill>
              </a:rPr>
              <a:t>Р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4453128" y="251460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РемОнлайн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4453128" y="276606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операции, заказ-наряды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6126480" y="246888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229ED9"/>
          </a:solidFill>
          <a:ln w="12700">
            <a:solidFill>
              <a:srgbClr val="229ED9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199632" y="254203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199632" y="254203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9ED9"/>
                </a:solidFill>
              </a:rPr>
              <a:t>✈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6739128" y="251460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Telegram bot</a:t>
            </a:r>
            <a:endParaRPr lang="en-US" sz="1100" dirty="0"/>
          </a:p>
        </p:txBody>
      </p:sp>
      <p:sp>
        <p:nvSpPr>
          <p:cNvPr id="56" name="Text 54"/>
          <p:cNvSpPr/>
          <p:nvPr/>
        </p:nvSpPr>
        <p:spPr>
          <a:xfrm>
            <a:off x="6739128" y="276606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клиентский канал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1554480" y="329184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627632" y="336499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1627632" y="336499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1С</a:t>
            </a:r>
            <a:endParaRPr lang="en-US" sz="1100" dirty="0"/>
          </a:p>
        </p:txBody>
      </p:sp>
      <p:sp>
        <p:nvSpPr>
          <p:cNvPr id="60" name="Text 58"/>
          <p:cNvSpPr/>
          <p:nvPr/>
        </p:nvSpPr>
        <p:spPr>
          <a:xfrm>
            <a:off x="2167128" y="333756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1A"/>
                </a:solidFill>
              </a:rPr>
              <a:t>1С: УНФ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2167128" y="358902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управленческий учёт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3840480" y="329184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3913632" y="336499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913632" y="336499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1С</a:t>
            </a:r>
            <a:endParaRPr lang="en-US" sz="1100" dirty="0"/>
          </a:p>
        </p:txBody>
      </p:sp>
      <p:sp>
        <p:nvSpPr>
          <p:cNvPr id="65" name="Text 63"/>
          <p:cNvSpPr/>
          <p:nvPr/>
        </p:nvSpPr>
        <p:spPr>
          <a:xfrm>
            <a:off x="4453128" y="333756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1A"/>
                </a:solidFill>
              </a:rPr>
              <a:t>1С: Бухгалтерия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4453128" y="358902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регламент. учёт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6126480" y="329184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4F46E5"/>
          </a:solidFill>
          <a:ln w="12700">
            <a:solidFill>
              <a:srgbClr val="4F46E5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6199632" y="336499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6199632" y="336499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46E5"/>
                </a:solidFill>
              </a:rPr>
              <a:t>A</a:t>
            </a:r>
            <a:endParaRPr lang="en-US" sz="1100" dirty="0"/>
          </a:p>
        </p:txBody>
      </p:sp>
      <p:sp>
        <p:nvSpPr>
          <p:cNvPr id="70" name="Text 68"/>
          <p:cNvSpPr/>
          <p:nvPr/>
        </p:nvSpPr>
        <p:spPr>
          <a:xfrm>
            <a:off x="6739128" y="333756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Albato</a:t>
            </a:r>
            <a:endParaRPr lang="en-US" sz="1100" dirty="0"/>
          </a:p>
        </p:txBody>
      </p:sp>
      <p:sp>
        <p:nvSpPr>
          <p:cNvPr id="71" name="Text 69"/>
          <p:cNvSpPr/>
          <p:nvPr/>
        </p:nvSpPr>
        <p:spPr>
          <a:xfrm>
            <a:off x="6739128" y="358902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no-code интеграции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554480" y="411480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3ECF8E"/>
          </a:solidFill>
          <a:ln w="12700">
            <a:solidFill>
              <a:srgbClr val="3ECF8E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627632" y="418795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627632" y="418795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ECF8E"/>
                </a:solidFill>
              </a:rPr>
              <a:t>S</a:t>
            </a:r>
            <a:endParaRPr lang="en-US" sz="1100" dirty="0"/>
          </a:p>
        </p:txBody>
      </p:sp>
      <p:sp>
        <p:nvSpPr>
          <p:cNvPr id="75" name="Text 73"/>
          <p:cNvSpPr/>
          <p:nvPr/>
        </p:nvSpPr>
        <p:spPr>
          <a:xfrm>
            <a:off x="2167128" y="416052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1A"/>
                </a:solidFill>
              </a:rPr>
              <a:t>Supabase</a:t>
            </a:r>
            <a:endParaRPr lang="en-US" sz="1100" dirty="0"/>
          </a:p>
        </p:txBody>
      </p:sp>
      <p:sp>
        <p:nvSpPr>
          <p:cNvPr id="76" name="Text 74"/>
          <p:cNvSpPr/>
          <p:nvPr/>
        </p:nvSpPr>
        <p:spPr>
          <a:xfrm>
            <a:off x="2167128" y="441198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PostgreSQL DB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3840480" y="411480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181717"/>
          </a:solidFill>
          <a:ln w="12700">
            <a:solidFill>
              <a:srgbClr val="181717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3913632" y="418795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3913632" y="418795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81717"/>
                </a:solidFill>
              </a:rPr>
              <a:t>GH</a:t>
            </a:r>
            <a:endParaRPr lang="en-US" sz="1100" dirty="0"/>
          </a:p>
        </p:txBody>
      </p:sp>
      <p:sp>
        <p:nvSpPr>
          <p:cNvPr id="80" name="Text 78"/>
          <p:cNvSpPr/>
          <p:nvPr/>
        </p:nvSpPr>
        <p:spPr>
          <a:xfrm>
            <a:off x="4453128" y="416052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GitHub</a:t>
            </a:r>
            <a:endParaRPr lang="en-US" sz="1100" dirty="0"/>
          </a:p>
        </p:txBody>
      </p:sp>
      <p:sp>
        <p:nvSpPr>
          <p:cNvPr id="81" name="Text 79"/>
          <p:cNvSpPr/>
          <p:nvPr/>
        </p:nvSpPr>
        <p:spPr>
          <a:xfrm>
            <a:off x="4453128" y="441198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код, конфиги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6126480" y="411480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6199632" y="4187952"/>
            <a:ext cx="448056" cy="448056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6199632" y="4187952"/>
            <a:ext cx="44805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75569"/>
                </a:solidFill>
              </a:rPr>
              <a:t>▣</a:t>
            </a:r>
            <a:endParaRPr lang="en-US" sz="1100" dirty="0"/>
          </a:p>
        </p:txBody>
      </p:sp>
      <p:sp>
        <p:nvSpPr>
          <p:cNvPr id="85" name="Text 83"/>
          <p:cNvSpPr/>
          <p:nvPr/>
        </p:nvSpPr>
        <p:spPr>
          <a:xfrm>
            <a:off x="6739128" y="416052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VPS</a:t>
            </a:r>
            <a:endParaRPr lang="en-US" sz="1100" dirty="0"/>
          </a:p>
        </p:txBody>
      </p:sp>
      <p:sp>
        <p:nvSpPr>
          <p:cNvPr id="86" name="Text 84"/>
          <p:cNvSpPr/>
          <p:nvPr/>
        </p:nvSpPr>
        <p:spPr>
          <a:xfrm>
            <a:off x="6739128" y="4411980"/>
            <a:ext cx="1243584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серверы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4800600" y="1417320"/>
            <a:ext cx="0" cy="137160"/>
          </a:xfrm>
          <a:prstGeom prst="line">
            <a:avLst/>
          </a:prstGeom>
          <a:noFill/>
          <a:ln w="19050">
            <a:solidFill>
              <a:srgbClr val="FF6B00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4800600" y="2240280"/>
            <a:ext cx="0" cy="137160"/>
          </a:xfrm>
          <a:prstGeom prst="line">
            <a:avLst/>
          </a:prstGeom>
          <a:noFill/>
          <a:ln w="19050">
            <a:solidFill>
              <a:srgbClr val="FF6B00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4800600" y="3063240"/>
            <a:ext cx="0" cy="137160"/>
          </a:xfrm>
          <a:prstGeom prst="line">
            <a:avLst/>
          </a:prstGeom>
          <a:noFill/>
          <a:ln w="19050">
            <a:solidFill>
              <a:srgbClr val="FF6B0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4800600" y="3886200"/>
            <a:ext cx="0" cy="137160"/>
          </a:xfrm>
          <a:prstGeom prst="line">
            <a:avLst/>
          </a:prstGeom>
          <a:noFill/>
          <a:ln w="19050">
            <a:solidFill>
              <a:srgbClr val="FF6B00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00"/>
                </a:solidFill>
              </a:rPr>
              <a:t>Просто делай!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286000" y="0"/>
            <a:ext cx="676656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A1A1A"/>
                </a:solidFill>
              </a:rPr>
              <a:t>ФРОНТ-ОФИС: СРМ + ОПЕРАЦИОННАЯ СИСТЕМА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77724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94360" y="9601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4B5563"/>
          </a:solidFill>
          <a:ln w="12700">
            <a:solidFill>
              <a:srgbClr val="4B556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9601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CRM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371600" y="91440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</a:rPr>
              <a:t>СРМ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71600" y="12801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Управление клиентами и заявками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94360" y="1783080"/>
            <a:ext cx="36576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1993392"/>
            <a:ext cx="36576" cy="2286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194767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Единая база клиентов и автомобилей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40080" y="2404872"/>
            <a:ext cx="36576" cy="2286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7240" y="235915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Фиксация всех обращений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0080" y="2816352"/>
            <a:ext cx="36576" cy="2286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277063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Воронка продаж: сервис и магазин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40080" y="3227832"/>
            <a:ext cx="36576" cy="2286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" y="318211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История взаимодействий с клиентом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3639312"/>
            <a:ext cx="36576" cy="2286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77240" y="359359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Автоматические задачи и напоминания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40080" y="4050792"/>
            <a:ext cx="36576" cy="22860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77240" y="400507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Аналитика по менеджерам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63440" y="77724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892040" y="9601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FF6F00"/>
          </a:solidFill>
          <a:ln w="12700">
            <a:solidFill>
              <a:srgbClr val="FF6F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92040" y="9601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Р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5669280" y="91440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</a:rPr>
              <a:t>РемОнлайн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5669280" y="12801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Операционная система автосервиса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892040" y="1783080"/>
            <a:ext cx="36576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937760" y="1993392"/>
            <a:ext cx="36576" cy="228600"/>
          </a:xfrm>
          <a:prstGeom prst="rect">
            <a:avLst/>
          </a:prstGeom>
          <a:solidFill>
            <a:srgbClr val="FF6F00"/>
          </a:solidFill>
          <a:ln w="12700">
            <a:solidFill>
              <a:srgbClr val="FF6F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074920" y="194767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Заказ-наряды с историей ремонта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937760" y="2404872"/>
            <a:ext cx="36576" cy="228600"/>
          </a:xfrm>
          <a:prstGeom prst="rect">
            <a:avLst/>
          </a:prstGeom>
          <a:solidFill>
            <a:srgbClr val="FF6F00"/>
          </a:solidFill>
          <a:ln w="12700">
            <a:solidFill>
              <a:srgbClr val="FF6F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074920" y="235915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Складской учёт запчастей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4937760" y="2816352"/>
            <a:ext cx="36576" cy="228600"/>
          </a:xfrm>
          <a:prstGeom prst="rect">
            <a:avLst/>
          </a:prstGeom>
          <a:solidFill>
            <a:srgbClr val="FF6F00"/>
          </a:solidFill>
          <a:ln w="12700">
            <a:solidFill>
              <a:srgbClr val="FF6F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074920" y="277063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Расписание постов и мастеров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937760" y="3227832"/>
            <a:ext cx="36576" cy="228600"/>
          </a:xfrm>
          <a:prstGeom prst="rect">
            <a:avLst/>
          </a:prstGeom>
          <a:solidFill>
            <a:srgbClr val="FF6F00"/>
          </a:solidFill>
          <a:ln w="12700">
            <a:solidFill>
              <a:srgbClr val="FF6F0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074920" y="318211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Фото-фиксация работ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937760" y="3639312"/>
            <a:ext cx="36576" cy="228600"/>
          </a:xfrm>
          <a:prstGeom prst="rect">
            <a:avLst/>
          </a:prstGeom>
          <a:solidFill>
            <a:srgbClr val="FF6F00"/>
          </a:solidFill>
          <a:ln w="12700">
            <a:solidFill>
              <a:srgbClr val="FF6F0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074920" y="359359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Мобильное приложение мастера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4937760" y="4050792"/>
            <a:ext cx="36576" cy="228600"/>
          </a:xfrm>
          <a:prstGeom prst="rect">
            <a:avLst/>
          </a:prstGeom>
          <a:solidFill>
            <a:srgbClr val="FF6F00"/>
          </a:solidFill>
          <a:ln w="12700">
            <a:solidFill>
              <a:srgbClr val="FF6F0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074920" y="400507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Касса и интеграция с НДС 16%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00"/>
                </a:solidFill>
              </a:rPr>
              <a:t>Просто делай!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286000" y="0"/>
            <a:ext cx="676656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A1A1A"/>
                </a:solidFill>
              </a:rPr>
              <a:t>n8n — МОЗГ АВТОМАТИЗАЦИИ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7315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EA4B71"/>
          </a:solidFill>
          <a:ln w="12700">
            <a:solidFill>
              <a:srgbClr val="EA4B7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731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n8n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05840" y="7772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</a:rPr>
              <a:t>Все бизнес-процессы — через единый оркестратор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05840" y="10515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</a:rPr>
              <a:t>Без ручного переключения между системами и без потерь данных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1554480"/>
            <a:ext cx="274320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74320" y="1554480"/>
            <a:ext cx="2743200" cy="54864"/>
          </a:xfrm>
          <a:prstGeom prst="rect">
            <a:avLst/>
          </a:prstGeom>
          <a:solidFill>
            <a:srgbClr val="EA4B71"/>
          </a:solidFill>
          <a:ln w="12700">
            <a:solidFill>
              <a:srgbClr val="EA4B7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8912" y="171907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📥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14400" y="1719072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</a:rPr>
              <a:t>Входящая заявка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38912" y="2121408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Парсинг → лид в СРМ → уведомление менеджеру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0" y="1554480"/>
            <a:ext cx="274320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00400" y="1554480"/>
            <a:ext cx="2743200" cy="54864"/>
          </a:xfrm>
          <a:prstGeom prst="rect">
            <a:avLst/>
          </a:prstGeom>
          <a:solidFill>
            <a:srgbClr val="EA4B71"/>
          </a:solidFill>
          <a:ln w="12700">
            <a:solidFill>
              <a:srgbClr val="EA4B7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64992" y="171907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🔧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3840480" y="1719072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</a:rPr>
              <a:t>Смена статуса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364992" y="2121408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Статус в РемОнлайн → уведомление клиенту в Telegram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126480" y="1554480"/>
            <a:ext cx="274320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126480" y="1554480"/>
            <a:ext cx="2743200" cy="54864"/>
          </a:xfrm>
          <a:prstGeom prst="rect">
            <a:avLst/>
          </a:prstGeom>
          <a:solidFill>
            <a:srgbClr val="EA4B71"/>
          </a:solidFill>
          <a:ln w="12700">
            <a:solidFill>
              <a:srgbClr val="EA4B7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91072" y="171907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📦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766560" y="1719072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</a:rPr>
              <a:t>Нет запчасти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291072" y="2121408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Алерт мастеру и менеджеру → заказ поставщику → ETA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274320" y="3063240"/>
            <a:ext cx="274320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274320" y="3063240"/>
            <a:ext cx="2743200" cy="54864"/>
          </a:xfrm>
          <a:prstGeom prst="rect">
            <a:avLst/>
          </a:prstGeom>
          <a:solidFill>
            <a:srgbClr val="EA4B71"/>
          </a:solidFill>
          <a:ln w="12700">
            <a:solidFill>
              <a:srgbClr val="EA4B7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38912" y="322783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✅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914400" y="3227832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</a:rPr>
              <a:t>Закрытие заказа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38912" y="3630168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Счёт → оплата → запрос отзыва → данные в 1С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200400" y="3063240"/>
            <a:ext cx="274320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200400" y="3063240"/>
            <a:ext cx="2743200" cy="54864"/>
          </a:xfrm>
          <a:prstGeom prst="rect">
            <a:avLst/>
          </a:prstGeom>
          <a:solidFill>
            <a:srgbClr val="EA4B71"/>
          </a:solidFill>
          <a:ln w="12700">
            <a:solidFill>
              <a:srgbClr val="EA4B7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64992" y="322783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📊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3840480" y="3227832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</a:rPr>
              <a:t>Утренний дашборд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3364992" y="3630168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08:00 — сводка по заказам, кассе и складу собственнику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126480" y="3063240"/>
            <a:ext cx="274320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126480" y="3063240"/>
            <a:ext cx="2743200" cy="54864"/>
          </a:xfrm>
          <a:prstGeom prst="rect">
            <a:avLst/>
          </a:prstGeom>
          <a:solidFill>
            <a:srgbClr val="EA4B71"/>
          </a:solidFill>
          <a:ln w="12700">
            <a:solidFill>
              <a:srgbClr val="EA4B7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291072" y="322783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⚠️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6766560" y="3227832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</a:rPr>
              <a:t>Просроченный заказ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6291072" y="3630168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Автоалерт собственнику при задержке более N часов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00"/>
                </a:solidFill>
              </a:rPr>
              <a:t>Просто делай!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286000" y="0"/>
            <a:ext cx="676656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A1A1A"/>
                </a:solidFill>
              </a:rPr>
              <a:t>БЭК-ОФИС: 1С:УНФ + 1С:БУХГАЛТЕРИЯ (КАЗАХСТАН)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77724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94360" y="960120"/>
            <a:ext cx="640080" cy="640080"/>
          </a:xfrm>
          <a:prstGeom prst="roundRect">
            <a:avLst>
              <a:gd name="adj" fmla="val 8571"/>
            </a:avLst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9601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2228"/>
                </a:solidFill>
              </a:rPr>
              <a:t>1С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371600" y="91440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</a:rPr>
              <a:t>УНФ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71600" y="12801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Управленческий учёт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94360" y="1783080"/>
            <a:ext cx="36576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199339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194767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Торговля запчастями и автомобилями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40080" y="240487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7240" y="235915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Склад: партии, серийные номера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0080" y="281635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277063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Управление закупками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40080" y="322783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" y="318211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Себестоимость импорта (ГТД, пошлины)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363931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77240" y="359359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Управленческие отчёты: P&amp;L, ДДС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40080" y="405079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77240" y="400507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Синхронизация с 1С:Бухгалтерия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63440" y="77724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892040" y="960120"/>
            <a:ext cx="640080" cy="640080"/>
          </a:xfrm>
          <a:prstGeom prst="roundRect">
            <a:avLst>
              <a:gd name="adj" fmla="val 8571"/>
            </a:avLst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92040" y="9601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2228"/>
                </a:solidFill>
              </a:rPr>
              <a:t>1С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5669280" y="91440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</a:rPr>
              <a:t>Бухгалтерия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5669280" y="12801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Регламентированный учёт РК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892040" y="1783080"/>
            <a:ext cx="36576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937760" y="199339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074920" y="194767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НДС 16% (с 01.01.2026, РК)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937760" y="240487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074920" y="235915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ФНО 100, 300 и прочая отчётность РК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4937760" y="281635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074920" y="277063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Учёт импортных операций (таможня)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937760" y="322783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074920" y="318211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Курсовые разницы (юань / тенге / USD)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937760" y="363931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074920" y="359359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Расчёт зарплаты и налогов с ФОТ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4937760" y="4050792"/>
            <a:ext cx="36576" cy="228600"/>
          </a:xfrm>
          <a:prstGeom prst="rect">
            <a:avLst/>
          </a:prstGeom>
          <a:solidFill>
            <a:srgbClr val="C32228"/>
          </a:solidFill>
          <a:ln w="12700">
            <a:solidFill>
              <a:srgbClr val="C3222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074920" y="400507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Электронные счета-фактуры (ЭСФ РК)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00"/>
                </a:solidFill>
              </a:rPr>
              <a:t>Просто делай!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286000" y="0"/>
            <a:ext cx="676656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A1A1A"/>
                </a:solidFill>
              </a:rPr>
              <a:t>ДАШБОРД СОБСТВЕННИКА — РЕАЛЬНОЕ ВРЕМЯ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749808"/>
            <a:ext cx="20116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749808"/>
            <a:ext cx="54864" cy="100584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822960"/>
            <a:ext cx="192024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</a:rPr>
              <a:t>Заказов сегодня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65760" y="1078992"/>
            <a:ext cx="1920240" cy="41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</a:rPr>
              <a:t>12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65760" y="1508760"/>
            <a:ext cx="192024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</a:rPr>
              <a:t>3 просрочено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423160" y="749808"/>
            <a:ext cx="20116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423160" y="749808"/>
            <a:ext cx="54864" cy="100584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14600" y="822960"/>
            <a:ext cx="192024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</a:rPr>
              <a:t>Выручка (день)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514600" y="1078992"/>
            <a:ext cx="1920240" cy="41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</a:rPr>
              <a:t>₸ 485K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2514600" y="1508760"/>
            <a:ext cx="192024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</a:rPr>
              <a:t>+18% к плану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572000" y="749808"/>
            <a:ext cx="20116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572000" y="749808"/>
            <a:ext cx="54864" cy="100584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63440" y="822960"/>
            <a:ext cx="192024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</a:rPr>
              <a:t>Авто на постах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663440" y="1078992"/>
            <a:ext cx="1920240" cy="41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</a:rPr>
              <a:t>7 / 8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4663440" y="1508760"/>
            <a:ext cx="192024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</a:rPr>
              <a:t>1 пост свободен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720840" y="749808"/>
            <a:ext cx="20116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720840" y="749808"/>
            <a:ext cx="54864" cy="10058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12280" y="822960"/>
            <a:ext cx="192024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</a:rPr>
              <a:t>Запчастей нет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812280" y="1078992"/>
            <a:ext cx="1920240" cy="41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</a:rPr>
              <a:t>4 поз.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6812280" y="1508760"/>
            <a:ext cx="192024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</a:rPr>
              <a:t>ожидание 3–7 дней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74320" y="1901952"/>
            <a:ext cx="5303520" cy="320040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74320" y="1901952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200" kern="0" dirty="0">
                <a:solidFill>
                  <a:srgbClr val="FF6B00"/>
                </a:solidFill>
              </a:rPr>
              <a:t>ТЕКУЩИЕ ЗАКАЗЫ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274320" y="2221992"/>
            <a:ext cx="5303520" cy="274320"/>
          </a:xfrm>
          <a:prstGeom prst="rect">
            <a:avLst/>
          </a:prstGeom>
          <a:solidFill>
            <a:srgbClr val="F8F9FA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74320" y="2221992"/>
            <a:ext cx="41148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№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85800" y="2221992"/>
            <a:ext cx="105156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Авто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737360" y="2221992"/>
            <a:ext cx="182880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Работа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566160" y="2221992"/>
            <a:ext cx="91440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Мастер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480560" y="2221992"/>
            <a:ext cx="109728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Статус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74320" y="2496312"/>
            <a:ext cx="53035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74320" y="2496312"/>
            <a:ext cx="411480" cy="3657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</a:rPr>
              <a:t>#1042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85800" y="2496312"/>
            <a:ext cx="10515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1A1A"/>
                </a:solidFill>
              </a:rPr>
              <a:t>BYD Atto 3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1737360" y="2496312"/>
            <a:ext cx="182880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Диагностика АКБ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3566160" y="2496312"/>
            <a:ext cx="91440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Алибек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498848" y="2569464"/>
            <a:ext cx="1005840" cy="219456"/>
          </a:xfrm>
          <a:prstGeom prst="roundRect">
            <a:avLst>
              <a:gd name="adj" fmla="val 20833"/>
            </a:avLst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498848" y="2569464"/>
            <a:ext cx="1005840" cy="219456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В работе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274320" y="2880360"/>
            <a:ext cx="53035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74320" y="2880360"/>
            <a:ext cx="411480" cy="3657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</a:rPr>
              <a:t>#1041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85800" y="2880360"/>
            <a:ext cx="10515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1A1A"/>
                </a:solidFill>
              </a:rPr>
              <a:t>Chery eQ7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1737360" y="2880360"/>
            <a:ext cx="182880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Замена тормозных колодок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3566160" y="2880360"/>
            <a:ext cx="91440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Дамир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4498848" y="2953512"/>
            <a:ext cx="1005840" cy="219456"/>
          </a:xfrm>
          <a:prstGeom prst="roundRect">
            <a:avLst>
              <a:gd name="adj" fmla="val 20833"/>
            </a:avLst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498848" y="2953512"/>
            <a:ext cx="1005840" cy="219456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Ждёт запчасть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274320" y="3264408"/>
            <a:ext cx="53035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274320" y="3264408"/>
            <a:ext cx="411480" cy="3657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</a:rPr>
              <a:t>#1040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685800" y="3264408"/>
            <a:ext cx="10515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1A1A"/>
                </a:solidFill>
              </a:rPr>
              <a:t>Li Auto L9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1737360" y="3264408"/>
            <a:ext cx="182880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ТО плановое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3566160" y="3264408"/>
            <a:ext cx="91440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Ержан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4498848" y="3337560"/>
            <a:ext cx="1005840" cy="219456"/>
          </a:xfrm>
          <a:prstGeom prst="roundRect">
            <a:avLst>
              <a:gd name="adj" fmla="val 20833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498848" y="3337560"/>
            <a:ext cx="1005840" cy="219456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Просрочен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274320" y="3648456"/>
            <a:ext cx="53035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274320" y="3648456"/>
            <a:ext cx="411480" cy="3657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</a:rPr>
              <a:t>#1039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685800" y="3648456"/>
            <a:ext cx="10515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1A1A"/>
                </a:solidFill>
              </a:rPr>
              <a:t>NIO ET5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1737360" y="3648456"/>
            <a:ext cx="182880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Замена инвертора</a:t>
            </a:r>
            <a:endParaRPr lang="en-US" sz="900" dirty="0"/>
          </a:p>
        </p:txBody>
      </p:sp>
      <p:sp>
        <p:nvSpPr>
          <p:cNvPr id="60" name="Text 58"/>
          <p:cNvSpPr/>
          <p:nvPr/>
        </p:nvSpPr>
        <p:spPr>
          <a:xfrm>
            <a:off x="3566160" y="3648456"/>
            <a:ext cx="91440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1A"/>
                </a:solidFill>
              </a:rPr>
              <a:t>Алибек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4498848" y="3721608"/>
            <a:ext cx="1005840" cy="219456"/>
          </a:xfrm>
          <a:prstGeom prst="roundRect">
            <a:avLst>
              <a:gd name="adj" fmla="val 20833"/>
            </a:avLst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498848" y="3721608"/>
            <a:ext cx="1005840" cy="219456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Готов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5760720" y="1901952"/>
            <a:ext cx="3063240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64" name="Text 62"/>
          <p:cNvSpPr/>
          <p:nvPr/>
        </p:nvSpPr>
        <p:spPr>
          <a:xfrm>
            <a:off x="5760720" y="1965960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ВЫРУЧКА ЗА НЕДЕЛЮ (₸ тыс.)</a:t>
            </a:r>
            <a:endParaRPr lang="en-US" sz="900" dirty="0"/>
          </a:p>
        </p:txBody>
      </p:sp>
      <p:graphicFrame>
        <p:nvGraphicFramePr>
          <p:cNvPr id="65" name="Chart 0" descr=""/>
          <p:cNvGraphicFramePr/>
          <p:nvPr/>
        </p:nvGraphicFramePr>
        <p:xfrm>
          <a:off x="5760720" y="2240280"/>
          <a:ext cx="3063240" cy="2468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00"/>
                </a:solidFill>
              </a:rPr>
              <a:t>Просто делай!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286000" y="0"/>
            <a:ext cx="676656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A1A1A"/>
                </a:solidFill>
              </a:rPr>
              <a:t>КОНТРОЛЬ ЗАКАЗОВ И ПРОГНОЗИРОВАНИЕ ЗАДЕРЖЕК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749808"/>
            <a:ext cx="1600200" cy="411480"/>
          </a:xfrm>
          <a:prstGeom prst="roundRect">
            <a:avLst>
              <a:gd name="adj" fmla="val 13333"/>
            </a:avLst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28600" y="749808"/>
            <a:ext cx="1234440" cy="41148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Принят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1435608" y="822960"/>
            <a:ext cx="292608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35608" y="822960"/>
            <a:ext cx="292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B7280"/>
                </a:solidFill>
              </a:rPr>
              <a:t>3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993392" y="749808"/>
            <a:ext cx="1600200" cy="411480"/>
          </a:xfrm>
          <a:prstGeom prst="roundRect">
            <a:avLst>
              <a:gd name="adj" fmla="val 13333"/>
            </a:avLst>
          </a:prstGeom>
          <a:solidFill>
            <a:srgbClr val="229ED9"/>
          </a:solidFill>
          <a:ln w="12700">
            <a:solidFill>
              <a:srgbClr val="229E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993392" y="749808"/>
            <a:ext cx="1234440" cy="41148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Диагностика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00400" y="822960"/>
            <a:ext cx="292608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0" y="822960"/>
            <a:ext cx="292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9ED9"/>
                </a:solidFill>
              </a:rPr>
              <a:t>2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758184" y="749808"/>
            <a:ext cx="1600200" cy="411480"/>
          </a:xfrm>
          <a:prstGeom prst="roundRect">
            <a:avLst>
              <a:gd name="adj" fmla="val 13333"/>
            </a:avLst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758184" y="749808"/>
            <a:ext cx="1234440" cy="41148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В работе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965192" y="822960"/>
            <a:ext cx="292608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65192" y="822960"/>
            <a:ext cx="292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6B00"/>
                </a:solidFill>
              </a:rPr>
              <a:t>4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522976" y="749808"/>
            <a:ext cx="1600200" cy="411480"/>
          </a:xfrm>
          <a:prstGeom prst="roundRect">
            <a:avLst>
              <a:gd name="adj" fmla="val 13333"/>
            </a:avLst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522976" y="749808"/>
            <a:ext cx="1234440" cy="41148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Ждёт запчасть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729984" y="822960"/>
            <a:ext cx="292608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9984" y="822960"/>
            <a:ext cx="292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9E0B"/>
                </a:solidFill>
              </a:rPr>
              <a:t>2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7287768" y="749808"/>
            <a:ext cx="1600200" cy="411480"/>
          </a:xfrm>
          <a:prstGeom prst="roundRect">
            <a:avLst>
              <a:gd name="adj" fmla="val 13333"/>
            </a:avLst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287768" y="749808"/>
            <a:ext cx="1234440" cy="41148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Готов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8494776" y="822960"/>
            <a:ext cx="292608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94776" y="822960"/>
            <a:ext cx="292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C55E"/>
                </a:solidFill>
              </a:rPr>
              <a:t>1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228600" y="1325880"/>
            <a:ext cx="4114800" cy="34747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28600" y="1325880"/>
            <a:ext cx="4114800" cy="41148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20040" y="1325880"/>
            <a:ext cx="3931920" cy="41148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⚠  АЛЕРТЫ ЗАДЕРЖЕК (автоматические)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20040" y="1874520"/>
            <a:ext cx="64008" cy="86868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5488" y="187452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1A"/>
                </a:solidFill>
              </a:rPr>
              <a:t>#1041 — Chery eQ7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75488" y="2167128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Тормозные колодки нет на складе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Автозаказ поставщику отправлен n8n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ETA поставки: 4 дня → смещение срока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320040" y="2926080"/>
            <a:ext cx="64008" cy="86868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75488" y="292608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1A"/>
                </a:solidFill>
              </a:rPr>
              <a:t>#1040 — Li Auto L9 (просрочен)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75488" y="3218688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Плановый срок: вчера 18:00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Текущий статус: ждёт одобрения клиента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Отправлено уведомление собственнику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320040" y="3977640"/>
            <a:ext cx="64008" cy="86868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75488" y="397764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1A"/>
                </a:solidFill>
              </a:rPr>
              <a:t>#1038 — NIO ET5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75488" y="4270248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Инвертор под заказ из Китая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Срок ожидания: 14–21 день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Клиент уведомлён автоматически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572000" y="1325880"/>
            <a:ext cx="4206240" cy="34747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572000" y="1325880"/>
            <a:ext cx="4206240" cy="411480"/>
          </a:xfrm>
          <a:prstGeom prst="rect">
            <a:avLst/>
          </a:prstGeom>
          <a:solidFill>
            <a:srgbClr val="EA4B71"/>
          </a:solidFill>
          <a:ln w="12700">
            <a:solidFill>
              <a:srgbClr val="EA4B71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663440" y="1371600"/>
            <a:ext cx="320040" cy="32004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663440" y="13716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A4B71"/>
                </a:solidFill>
              </a:rPr>
              <a:t>n8n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029200" y="13258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КАК n8n ОТСЛЕЖИВАЕТ ЗАДЕРЖКИ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4663440" y="1938528"/>
            <a:ext cx="292608" cy="292608"/>
          </a:xfrm>
          <a:prstGeom prst="ellipse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663440" y="193852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5047488" y="190195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Запчасть не найдена на складе РемОнлайн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4809744" y="2231136"/>
            <a:ext cx="0" cy="173736"/>
          </a:xfrm>
          <a:prstGeom prst="line">
            <a:avLst/>
          </a:prstGeom>
          <a:noFill/>
          <a:ln w="12700">
            <a:solidFill>
              <a:srgbClr val="FF6B00"/>
            </a:solidFill>
            <a:prstDash val="dash"/>
          </a:ln>
        </p:spPr>
      </p:sp>
      <p:sp>
        <p:nvSpPr>
          <p:cNvPr id="48" name="Shape 46"/>
          <p:cNvSpPr/>
          <p:nvPr/>
        </p:nvSpPr>
        <p:spPr>
          <a:xfrm>
            <a:off x="4663440" y="2441448"/>
            <a:ext cx="292608" cy="292608"/>
          </a:xfrm>
          <a:prstGeom prst="ellipse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663440" y="244144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5047488" y="240487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n8n создаёт задачу на заказ в 1С:УНФ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4809744" y="2734056"/>
            <a:ext cx="0" cy="173736"/>
          </a:xfrm>
          <a:prstGeom prst="line">
            <a:avLst/>
          </a:prstGeom>
          <a:noFill/>
          <a:ln w="12700">
            <a:solidFill>
              <a:srgbClr val="FF6B00"/>
            </a:solidFill>
            <a:prstDash val="dash"/>
          </a:ln>
        </p:spPr>
      </p:sp>
      <p:sp>
        <p:nvSpPr>
          <p:cNvPr id="52" name="Shape 50"/>
          <p:cNvSpPr/>
          <p:nvPr/>
        </p:nvSpPr>
        <p:spPr>
          <a:xfrm>
            <a:off x="4663440" y="2944368"/>
            <a:ext cx="292608" cy="292608"/>
          </a:xfrm>
          <a:prstGeom prst="ellipse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663440" y="29443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5047488" y="290779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Поставщику уходит запрос на наличие/цену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4809744" y="3236976"/>
            <a:ext cx="0" cy="173736"/>
          </a:xfrm>
          <a:prstGeom prst="line">
            <a:avLst/>
          </a:prstGeom>
          <a:noFill/>
          <a:ln w="12700">
            <a:solidFill>
              <a:srgbClr val="FF6B00"/>
            </a:solidFill>
            <a:prstDash val="dash"/>
          </a:ln>
        </p:spPr>
      </p:sp>
      <p:sp>
        <p:nvSpPr>
          <p:cNvPr id="56" name="Shape 54"/>
          <p:cNvSpPr/>
          <p:nvPr/>
        </p:nvSpPr>
        <p:spPr>
          <a:xfrm>
            <a:off x="4663440" y="3447288"/>
            <a:ext cx="292608" cy="292608"/>
          </a:xfrm>
          <a:prstGeom prst="ellipse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663440" y="34472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5047488" y="341071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ETA фиксируется в карточке заказа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4809744" y="3739896"/>
            <a:ext cx="0" cy="173736"/>
          </a:xfrm>
          <a:prstGeom prst="line">
            <a:avLst/>
          </a:prstGeom>
          <a:noFill/>
          <a:ln w="12700">
            <a:solidFill>
              <a:srgbClr val="FF6B00"/>
            </a:solidFill>
            <a:prstDash val="dash"/>
          </a:ln>
        </p:spPr>
      </p:sp>
      <p:sp>
        <p:nvSpPr>
          <p:cNvPr id="60" name="Shape 58"/>
          <p:cNvSpPr/>
          <p:nvPr/>
        </p:nvSpPr>
        <p:spPr>
          <a:xfrm>
            <a:off x="4663440" y="3950208"/>
            <a:ext cx="292608" cy="292608"/>
          </a:xfrm>
          <a:prstGeom prst="ellipse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663440" y="395020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5047488" y="391363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Клиент получает уведомление в Telegram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4809744" y="4242816"/>
            <a:ext cx="0" cy="173736"/>
          </a:xfrm>
          <a:prstGeom prst="line">
            <a:avLst/>
          </a:prstGeom>
          <a:noFill/>
          <a:ln w="12700">
            <a:solidFill>
              <a:srgbClr val="FF6B00"/>
            </a:solidFill>
            <a:prstDash val="dash"/>
          </a:ln>
        </p:spPr>
      </p:sp>
      <p:sp>
        <p:nvSpPr>
          <p:cNvPr id="64" name="Shape 62"/>
          <p:cNvSpPr/>
          <p:nvPr/>
        </p:nvSpPr>
        <p:spPr>
          <a:xfrm>
            <a:off x="4663440" y="4453128"/>
            <a:ext cx="292608" cy="292608"/>
          </a:xfrm>
          <a:prstGeom prst="ellipse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663440" y="445312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5047488" y="441655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Собственник видит статус в дашборде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00"/>
                </a:solidFill>
              </a:rPr>
              <a:t>Просто делай!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286000" y="0"/>
            <a:ext cx="676656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A1A1A"/>
                </a:solidFill>
              </a:rPr>
              <a:t>ОЦЕНКА ЭФФЕКТИВНОСТИ МАСТЕРОВ И МЕНЕДЖЕРОВ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749808"/>
            <a:ext cx="5120640" cy="320040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749808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200" kern="0" dirty="0">
                <a:solidFill>
                  <a:srgbClr val="FF6B00"/>
                </a:solidFill>
              </a:rPr>
              <a:t>МАСТЕРА — ПОКАЗАТЕЛИ МЕСЯЦА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74320" y="1069848"/>
            <a:ext cx="5120640" cy="274320"/>
          </a:xfrm>
          <a:prstGeom prst="rect">
            <a:avLst/>
          </a:prstGeom>
          <a:solidFill>
            <a:srgbClr val="F8F9FA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1069848"/>
            <a:ext cx="100584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Мастер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280160" y="1069848"/>
            <a:ext cx="64008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Заказов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920240" y="1069848"/>
            <a:ext cx="64008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Часов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2560320" y="1069848"/>
            <a:ext cx="82296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Ср. оценка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383280" y="1069848"/>
            <a:ext cx="73152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Просроч.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114800" y="1069848"/>
            <a:ext cx="100584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Выручка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274320" y="1344168"/>
            <a:ext cx="51206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4320" y="1344168"/>
            <a:ext cx="100584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</a:rPr>
              <a:t>Алибек К.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280160" y="1344168"/>
            <a:ext cx="64008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18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920240" y="1344168"/>
            <a:ext cx="64008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152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560320" y="1344168"/>
            <a:ext cx="8229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4.8 ⭐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383280" y="1344168"/>
            <a:ext cx="73152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</a:rPr>
              <a:t>0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114800" y="1344168"/>
            <a:ext cx="100584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₸ 2.1M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74320" y="1728216"/>
            <a:ext cx="51206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4320" y="1728216"/>
            <a:ext cx="100584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</a:rPr>
              <a:t>Дамир С.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280160" y="1728216"/>
            <a:ext cx="64008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14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920240" y="1728216"/>
            <a:ext cx="64008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118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560320" y="1728216"/>
            <a:ext cx="8229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4.5 ⭐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383280" y="1728216"/>
            <a:ext cx="73152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9E0B"/>
                </a:solidFill>
              </a:rPr>
              <a:t>1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114800" y="1728216"/>
            <a:ext cx="100584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₸ 1.6M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74320" y="2112264"/>
            <a:ext cx="51206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74320" y="2112264"/>
            <a:ext cx="100584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</a:rPr>
              <a:t>Ержан М.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280160" y="2112264"/>
            <a:ext cx="64008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11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920240" y="2112264"/>
            <a:ext cx="64008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96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560320" y="2112264"/>
            <a:ext cx="8229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4.2 ⭐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383280" y="2112264"/>
            <a:ext cx="73152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</a:rPr>
              <a:t>2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114800" y="2112264"/>
            <a:ext cx="100584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₸ 1.2M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274320" y="2468880"/>
            <a:ext cx="5120640" cy="32004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74320" y="24688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200" kern="0" dirty="0">
                <a:solidFill>
                  <a:srgbClr val="FFFFFF"/>
                </a:solidFill>
              </a:rPr>
              <a:t>МЕНЕДЖЕРЫ — КОНВЕРСИЯ И СКОРОСТЬ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274320" y="2788920"/>
            <a:ext cx="5120640" cy="274320"/>
          </a:xfrm>
          <a:prstGeom prst="rect">
            <a:avLst/>
          </a:prstGeom>
          <a:solidFill>
            <a:srgbClr val="F8F9FA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4320" y="2788920"/>
            <a:ext cx="114300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Менеджер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417320" y="2788920"/>
            <a:ext cx="73152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Заявок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2148840" y="2788920"/>
            <a:ext cx="82296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Закрыто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2971800" y="2788920"/>
            <a:ext cx="100584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Конверс.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3977640" y="2788920"/>
            <a:ext cx="1280160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Ср. ответ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274320" y="3063240"/>
            <a:ext cx="51206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274320" y="3063240"/>
            <a:ext cx="114300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</a:rPr>
              <a:t>Айгерим Н.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1417320" y="3063240"/>
            <a:ext cx="73152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42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2148840" y="3063240"/>
            <a:ext cx="8229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38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2971800" y="3063240"/>
            <a:ext cx="100584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90%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3977640" y="3063240"/>
            <a:ext cx="12801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4 мин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274320" y="3447288"/>
            <a:ext cx="51206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274320" y="3447288"/>
            <a:ext cx="114300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</a:rPr>
              <a:t>Бауыржан Т.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1417320" y="3447288"/>
            <a:ext cx="73152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35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2148840" y="3447288"/>
            <a:ext cx="8229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28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2971800" y="3447288"/>
            <a:ext cx="100584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80%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3977640" y="3447288"/>
            <a:ext cx="128016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12 мин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5623560" y="749808"/>
            <a:ext cx="3200400" cy="41148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58" name="Shape 56"/>
          <p:cNvSpPr/>
          <p:nvPr/>
        </p:nvSpPr>
        <p:spPr>
          <a:xfrm>
            <a:off x="5623560" y="749808"/>
            <a:ext cx="3200400" cy="365760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5623560" y="749808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6B00"/>
                </a:solidFill>
              </a:rPr>
              <a:t>KPI МАСТЕРОВ (заказы, мес.)</a:t>
            </a:r>
            <a:endParaRPr lang="en-US" sz="1000" dirty="0"/>
          </a:p>
        </p:txBody>
      </p:sp>
      <p:graphicFrame>
        <p:nvGraphicFramePr>
          <p:cNvPr id="60" name="Chart 0" descr=""/>
          <p:cNvGraphicFramePr/>
          <p:nvPr/>
        </p:nvGraphicFramePr>
        <p:xfrm>
          <a:off x="5669280" y="1143000"/>
          <a:ext cx="3108960" cy="16459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1" name="Shape 58"/>
          <p:cNvSpPr/>
          <p:nvPr/>
        </p:nvSpPr>
        <p:spPr>
          <a:xfrm>
            <a:off x="5623560" y="2834640"/>
            <a:ext cx="3200400" cy="36576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62" name="Text 59"/>
          <p:cNvSpPr/>
          <p:nvPr/>
        </p:nvSpPr>
        <p:spPr>
          <a:xfrm>
            <a:off x="5623560" y="28346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</a:rPr>
              <a:t>СРЕДНЯЯ ОЦЕНКА КЛИЕНТОВ</a:t>
            </a:r>
            <a:endParaRPr lang="en-US" sz="1000" dirty="0"/>
          </a:p>
        </p:txBody>
      </p:sp>
      <p:graphicFrame>
        <p:nvGraphicFramePr>
          <p:cNvPr id="63" name="Chart 1" descr=""/>
          <p:cNvGraphicFramePr/>
          <p:nvPr/>
        </p:nvGraphicFramePr>
        <p:xfrm>
          <a:off x="5669280" y="3218688"/>
          <a:ext cx="3108960" cy="1554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02920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00"/>
                </a:solidFill>
              </a:rPr>
              <a:t>Просто делай!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286000" y="0"/>
            <a:ext cx="6766560" cy="50292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A1A1A"/>
                </a:solidFill>
              </a:rPr>
              <a:t>ФИНАНСОВЫЙ КОНТРОЛЬ ДЛЯ СОБСТВЕННИКА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749808"/>
            <a:ext cx="521208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5760" y="82296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B7280"/>
                </a:solidFill>
              </a:rPr>
              <a:t>ВЫРУЧКА ПО НАПРАВЛЕНИЯМ — 6 МЕСЯЦЕВ (₸ тыс.)</a:t>
            </a:r>
            <a:endParaRPr lang="en-US" sz="900" dirty="0"/>
          </a:p>
        </p:txBody>
      </p:sp>
      <p:graphicFrame>
        <p:nvGraphicFramePr>
          <p:cNvPr id="9" name="Chart 0" descr=""/>
          <p:cNvGraphicFramePr/>
          <p:nvPr/>
        </p:nvGraphicFramePr>
        <p:xfrm>
          <a:off x="274320" y="1097280"/>
          <a:ext cx="5212080" cy="20116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0" name="Shape 7"/>
          <p:cNvSpPr/>
          <p:nvPr/>
        </p:nvSpPr>
        <p:spPr>
          <a:xfrm>
            <a:off x="5669280" y="749808"/>
            <a:ext cx="320040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669280" y="749808"/>
            <a:ext cx="3200400" cy="347472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669280" y="74980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200" kern="0" dirty="0">
                <a:solidFill>
                  <a:srgbClr val="FF6B00"/>
                </a:solidFill>
              </a:rPr>
              <a:t>P&amp;L — ИЮНЬ (₸ тыс.)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669280" y="1188720"/>
            <a:ext cx="3200400" cy="301752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42432" y="1188720"/>
            <a:ext cx="2103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Выручка всего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7845552" y="1188720"/>
            <a:ext cx="960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A1A1A"/>
                </a:solidFill>
              </a:rPr>
              <a:t>2 120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69280" y="1527048"/>
            <a:ext cx="3200400" cy="301752"/>
          </a:xfrm>
          <a:prstGeom prst="rect">
            <a:avLst/>
          </a:prstGeom>
          <a:solidFill>
            <a:srgbClr val="F8F9FA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742432" y="1527048"/>
            <a:ext cx="2103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Себестоимость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7845552" y="1527048"/>
            <a:ext cx="960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EF4444"/>
                </a:solidFill>
              </a:rPr>
              <a:t>1 240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5669280" y="1865376"/>
            <a:ext cx="3200400" cy="301752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742432" y="1865376"/>
            <a:ext cx="2103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Валовая прибыль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7845552" y="1865376"/>
            <a:ext cx="960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A1A1A"/>
                </a:solidFill>
              </a:rPr>
              <a:t>880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669280" y="2203704"/>
            <a:ext cx="3200400" cy="301752"/>
          </a:xfrm>
          <a:prstGeom prst="rect">
            <a:avLst/>
          </a:prstGeom>
          <a:solidFill>
            <a:srgbClr val="F8F9FA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742432" y="2203704"/>
            <a:ext cx="2103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Операц. расходы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7845552" y="2203704"/>
            <a:ext cx="960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59E0B"/>
                </a:solidFill>
              </a:rPr>
              <a:t>310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5669280" y="2542032"/>
            <a:ext cx="3200400" cy="301752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742432" y="2542032"/>
            <a:ext cx="2103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Чистая прибыль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7845552" y="2542032"/>
            <a:ext cx="960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2C55E"/>
                </a:solidFill>
              </a:rPr>
              <a:t>570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5669280" y="2880360"/>
            <a:ext cx="3200400" cy="301752"/>
          </a:xfrm>
          <a:prstGeom prst="rect">
            <a:avLst/>
          </a:prstGeom>
          <a:solidFill>
            <a:srgbClr val="FFE5D0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742432" y="2880360"/>
            <a:ext cx="2103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1A"/>
                </a:solidFill>
              </a:rPr>
              <a:t>Рентабельность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7845552" y="2880360"/>
            <a:ext cx="960120" cy="3017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F6B00"/>
                </a:solidFill>
              </a:rPr>
              <a:t>26.9%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274320" y="3337560"/>
            <a:ext cx="859536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32" name="Shape 29"/>
          <p:cNvSpPr/>
          <p:nvPr/>
        </p:nvSpPr>
        <p:spPr>
          <a:xfrm>
            <a:off x="274320" y="3337560"/>
            <a:ext cx="8595360" cy="347472"/>
          </a:xfrm>
          <a:prstGeom prst="rect">
            <a:avLst/>
          </a:prstGeom>
          <a:solidFill>
            <a:srgbClr val="FF6B00"/>
          </a:solidFill>
          <a:ln w="12700">
            <a:solidFill>
              <a:srgbClr val="FF6B00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365760" y="333756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</a:rPr>
              <a:t>ЧТО ВИДИТ СОБСТВЕННИК КАЖДОЕ УТРО В TELEGRAM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365760" y="3767328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📊 Выручка вчера и динамика к прошлой неделе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365760" y="411480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🔧 Заказов: новых / в работе / просроченных</a:t>
            </a:r>
            <a:endParaRPr lang="en-US" sz="1100" dirty="0"/>
          </a:p>
        </p:txBody>
      </p:sp>
      <p:sp>
        <p:nvSpPr>
          <p:cNvPr id="36" name="Text 33"/>
          <p:cNvSpPr/>
          <p:nvPr/>
        </p:nvSpPr>
        <p:spPr>
          <a:xfrm>
            <a:off x="365760" y="4462272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📦 Критический складской остаток (&lt; 2 единицы)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4663440" y="3767328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💰 Остаток на счёте и план поступлений на день</a:t>
            </a:r>
            <a:endParaRPr lang="en-US" sz="1100" dirty="0"/>
          </a:p>
        </p:txBody>
      </p:sp>
      <p:sp>
        <p:nvSpPr>
          <p:cNvPr id="38" name="Text 35"/>
          <p:cNvSpPr/>
          <p:nvPr/>
        </p:nvSpPr>
        <p:spPr>
          <a:xfrm>
            <a:off x="4663440" y="411480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⭐ Новые отзывы клиентов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ИТ-инфраструктура автосервиса электромобилей</dc:title>
  <dc:subject>PptxGenJS Presentation</dc:subject>
  <dc:creator>PptxGenJS</dc:creator>
  <cp:lastModifiedBy>PptxGenJS</cp:lastModifiedBy>
  <cp:revision>1</cp:revision>
  <dcterms:created xsi:type="dcterms:W3CDTF">2026-04-27T19:27:57Z</dcterms:created>
  <dcterms:modified xsi:type="dcterms:W3CDTF">2026-04-27T19:27:57Z</dcterms:modified>
</cp:coreProperties>
</file>